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5">
  <p:sldMasterIdLst>
    <p:sldMasterId id="2147483648" r:id="rId1"/>
    <p:sldMasterId id="2147483662" r:id="rId2"/>
  </p:sldMasterIdLst>
  <p:notesMasterIdLst>
    <p:notesMasterId r:id="rId40"/>
  </p:notesMasterIdLst>
  <p:handoutMasterIdLst>
    <p:handoutMasterId r:id="rId41"/>
  </p:handoutMasterIdLst>
  <p:sldIdLst>
    <p:sldId id="324" r:id="rId3"/>
    <p:sldId id="351" r:id="rId4"/>
    <p:sldId id="352" r:id="rId5"/>
    <p:sldId id="470" r:id="rId6"/>
    <p:sldId id="468" r:id="rId7"/>
    <p:sldId id="469" r:id="rId8"/>
    <p:sldId id="406" r:id="rId9"/>
    <p:sldId id="433" r:id="rId10"/>
    <p:sldId id="471" r:id="rId11"/>
    <p:sldId id="472" r:id="rId12"/>
    <p:sldId id="473" r:id="rId13"/>
    <p:sldId id="474" r:id="rId14"/>
    <p:sldId id="475" r:id="rId15"/>
    <p:sldId id="477" r:id="rId16"/>
    <p:sldId id="476" r:id="rId17"/>
    <p:sldId id="478" r:id="rId18"/>
    <p:sldId id="479" r:id="rId19"/>
    <p:sldId id="480" r:id="rId20"/>
    <p:sldId id="498" r:id="rId21"/>
    <p:sldId id="481" r:id="rId22"/>
    <p:sldId id="482" r:id="rId23"/>
    <p:sldId id="483" r:id="rId24"/>
    <p:sldId id="484" r:id="rId25"/>
    <p:sldId id="485" r:id="rId26"/>
    <p:sldId id="486" r:id="rId27"/>
    <p:sldId id="491" r:id="rId28"/>
    <p:sldId id="487" r:id="rId29"/>
    <p:sldId id="488" r:id="rId30"/>
    <p:sldId id="489" r:id="rId31"/>
    <p:sldId id="490" r:id="rId32"/>
    <p:sldId id="492" r:id="rId33"/>
    <p:sldId id="496" r:id="rId34"/>
    <p:sldId id="493" r:id="rId35"/>
    <p:sldId id="494" r:id="rId36"/>
    <p:sldId id="495" r:id="rId37"/>
    <p:sldId id="497" r:id="rId38"/>
    <p:sldId id="348" r:id="rId39"/>
  </p:sldIdLst>
  <p:sldSz cx="12192000" cy="6858000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692AA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97" autoAdjust="0"/>
    <p:restoredTop sz="94660"/>
  </p:normalViewPr>
  <p:slideViewPr>
    <p:cSldViewPr>
      <p:cViewPr varScale="1">
        <p:scale>
          <a:sx n="61" d="100"/>
          <a:sy n="61" d="100"/>
        </p:scale>
        <p:origin x="760" y="6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279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25A1F-1CDC-4074-893A-5899111F5ABD}" type="datetimeFigureOut">
              <a:rPr lang="id-ID" smtClean="0"/>
              <a:t>15/12/2021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E874E-D680-4190-B4F6-A9A7BE5D0C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161503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9DCB56-DE58-4F64-B9CF-BA8F1134BDC6}" type="datetimeFigureOut">
              <a:rPr lang="id-ID" smtClean="0"/>
              <a:pPr/>
              <a:t>15/12/2021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1351D7-7B69-40B9-8EEA-B4FEF26EED31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4264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mtClean="0"/>
              <a:t>https://github.com/iammiori/data_analysis_python/issues/1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351D7-7B69-40B9-8EEA-B4FEF26EED31}" type="slidenum">
              <a:rPr lang="id-ID" smtClean="0"/>
              <a:pPr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43550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mtClean="0"/>
              <a:t>Gambar: https://pythonprogramminglanguage.com/how-is-the-k-nearest-neighbor-algorithm-different-from-k-means-clustering/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351D7-7B69-40B9-8EEA-B4FEF26EED31}" type="slidenum">
              <a:rPr lang="id-ID" smtClean="0"/>
              <a:pPr/>
              <a:t>10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34558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8" name="Rectangle 66"/>
          <p:cNvSpPr>
            <a:spLocks noChangeArrowheads="1"/>
          </p:cNvSpPr>
          <p:nvPr/>
        </p:nvSpPr>
        <p:spPr bwMode="gray">
          <a:xfrm>
            <a:off x="3048000" y="3124200"/>
            <a:ext cx="9144000" cy="609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id-ID"/>
          </a:p>
        </p:txBody>
      </p:sp>
      <p:sp>
        <p:nvSpPr>
          <p:cNvPr id="3139" name="Rectangle 67"/>
          <p:cNvSpPr>
            <a:spLocks noChangeArrowheads="1"/>
          </p:cNvSpPr>
          <p:nvPr/>
        </p:nvSpPr>
        <p:spPr bwMode="gray">
          <a:xfrm>
            <a:off x="0" y="3124200"/>
            <a:ext cx="12192000" cy="1524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id-ID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251201" y="3048000"/>
            <a:ext cx="8834967" cy="762000"/>
          </a:xfrm>
        </p:spPr>
        <p:txBody>
          <a:bodyPr/>
          <a:lstStyle>
            <a:lvl1pPr>
              <a:defRPr baseline="0"/>
            </a:lvl1pPr>
          </a:lstStyle>
          <a:p>
            <a:endParaRPr lang="en-AU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117600" y="5257800"/>
            <a:ext cx="10363200" cy="5334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 b="0" baseline="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0" y="0"/>
            <a:ext cx="9144000" cy="31241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344" y="692696"/>
            <a:ext cx="2765805" cy="18209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31838"/>
            <a:ext cx="2794000" cy="5592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731838"/>
            <a:ext cx="8178800" cy="5592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31838"/>
            <a:ext cx="10871200" cy="5635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371600"/>
            <a:ext cx="10972800" cy="4953000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333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393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0" y="0"/>
            <a:ext cx="9144000" cy="312419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344" y="692696"/>
            <a:ext cx="2765805" cy="182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3996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4930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519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12/15/2021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3849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12/15/2021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4165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12/15/2021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738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2438" indent="-452438">
              <a:defRPr b="0"/>
            </a:lvl1pPr>
            <a:lvl2pPr marL="895350" indent="-438150">
              <a:buFont typeface="Wingdings" panose="05000000000000000000" pitchFamily="2" charset="2"/>
              <a:buChar char="§"/>
              <a:defRPr/>
            </a:lvl2pPr>
            <a:lvl3pPr marL="1347788" indent="-433388">
              <a:buFont typeface="Wingdings" panose="05000000000000000000" pitchFamily="2" charset="2"/>
              <a:buChar char="ü"/>
              <a:defRPr/>
            </a:lvl3pPr>
            <a:lvl4pPr marL="1790700" indent="-419100">
              <a:buFont typeface="Wingdings" panose="05000000000000000000" pitchFamily="2" charset="2"/>
              <a:buChar char="v"/>
              <a:defRPr/>
            </a:lvl4pPr>
            <a:lvl5pPr marL="2243138" indent="-414338">
              <a:buFont typeface="Wingdings" panose="05000000000000000000" pitchFamily="2" charset="2"/>
              <a:buChar char="Ø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12/15/2021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7990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12/15/2021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3303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12/15/2021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7365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274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174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371600"/>
            <a:ext cx="538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371600"/>
            <a:ext cx="538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408" y="476672"/>
            <a:ext cx="10814992" cy="94096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2" name="Group 68"/>
          <p:cNvGrpSpPr>
            <a:grpSpLocks/>
          </p:cNvGrpSpPr>
          <p:nvPr/>
        </p:nvGrpSpPr>
        <p:grpSpPr bwMode="auto">
          <a:xfrm>
            <a:off x="0" y="685800"/>
            <a:ext cx="12192000" cy="609600"/>
            <a:chOff x="0" y="432"/>
            <a:chExt cx="5760" cy="384"/>
          </a:xfrm>
        </p:grpSpPr>
        <p:sp>
          <p:nvSpPr>
            <p:cNvPr id="1093" name="Rectangle 69"/>
            <p:cNvSpPr>
              <a:spLocks noChangeArrowheads="1"/>
            </p:cNvSpPr>
            <p:nvPr userDrawn="1"/>
          </p:nvSpPr>
          <p:spPr bwMode="gray">
            <a:xfrm>
              <a:off x="0" y="432"/>
              <a:ext cx="5760" cy="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  <p:sp>
          <p:nvSpPr>
            <p:cNvPr id="1094" name="Rectangle 70"/>
            <p:cNvSpPr>
              <a:spLocks noChangeArrowheads="1"/>
            </p:cNvSpPr>
            <p:nvPr userDrawn="1"/>
          </p:nvSpPr>
          <p:spPr bwMode="gray">
            <a:xfrm>
              <a:off x="362" y="432"/>
              <a:ext cx="5398" cy="384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</p:grp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371600"/>
            <a:ext cx="109728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AU" dirty="0" smtClean="0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914400" y="731838"/>
            <a:ext cx="10871200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AU" dirty="0" smtClean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42266"/>
            <a:ext cx="648072" cy="601267"/>
          </a:xfrm>
          <a:prstGeom prst="rect">
            <a:avLst/>
          </a:prstGeom>
        </p:spPr>
      </p:pic>
      <p:sp>
        <p:nvSpPr>
          <p:cNvPr id="15" name="Rectangle 2"/>
          <p:cNvSpPr txBox="1">
            <a:spLocks noChangeArrowheads="1"/>
          </p:cNvSpPr>
          <p:nvPr userDrawn="1"/>
        </p:nvSpPr>
        <p:spPr bwMode="white">
          <a:xfrm>
            <a:off x="9353551" y="42266"/>
            <a:ext cx="2838449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9pPr>
          </a:lstStyle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FAKULTAS </a:t>
            </a:r>
          </a:p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TEKNOLOGI</a:t>
            </a:r>
            <a:r>
              <a:rPr lang="id-ID" sz="1500" kern="0" baseline="0" dirty="0" smtClean="0">
                <a:solidFill>
                  <a:schemeClr val="tx1"/>
                </a:solidFill>
                <a:effectLst/>
              </a:rPr>
              <a:t> INFORMASI</a:t>
            </a:r>
            <a:endParaRPr lang="en-AU" sz="1500" kern="0" dirty="0" smtClean="0">
              <a:solidFill>
                <a:schemeClr val="tx1"/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798" y="-33238"/>
            <a:ext cx="8443753" cy="72593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hf sldNum="0"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itchFamily="34" charset="0"/>
        </a:defRPr>
      </a:lvl9pPr>
    </p:titleStyle>
    <p:bodyStyle>
      <a:lvl1pPr marL="342900" indent="-3429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itchFamily="2" charset="2"/>
        <a:buChar char="q"/>
        <a:defRPr sz="2800" b="1">
          <a:solidFill>
            <a:srgbClr val="00000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42950" indent="-28575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Courier New" panose="02070309020205020404" pitchFamily="49" charset="0"/>
        <a:buChar char="o"/>
        <a:defRPr sz="240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2pPr>
      <a:lvl3pPr marL="11430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ü"/>
        <a:defRPr sz="220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3pPr>
      <a:lvl4pPr marL="16002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§"/>
        <a:defRPr sz="200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4pPr>
      <a:lvl5pPr marL="2057400" indent="-228600" algn="just" rtl="0" eaLnBrk="1" fontAlgn="base" hangingPunct="1">
        <a:spcBef>
          <a:spcPct val="20000"/>
        </a:spcBef>
        <a:spcAft>
          <a:spcPct val="0"/>
        </a:spcAft>
        <a:buClr>
          <a:srgbClr val="002060"/>
        </a:buClr>
        <a:buFont typeface="Wingdings" panose="05000000000000000000" pitchFamily="2" charset="2"/>
        <a:buChar char="Ø"/>
        <a:defRPr sz="2000">
          <a:solidFill>
            <a:srgbClr val="000000"/>
          </a:solidFill>
          <a:latin typeface="Calibri" panose="020F0502020204030204" pitchFamily="34" charset="0"/>
          <a:cs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42266"/>
            <a:ext cx="648072" cy="601267"/>
          </a:xfrm>
          <a:prstGeom prst="rect">
            <a:avLst/>
          </a:prstGeom>
        </p:spPr>
      </p:pic>
      <p:sp>
        <p:nvSpPr>
          <p:cNvPr id="9" name="Rectangle 2"/>
          <p:cNvSpPr txBox="1">
            <a:spLocks noChangeArrowheads="1"/>
          </p:cNvSpPr>
          <p:nvPr userDrawn="1"/>
        </p:nvSpPr>
        <p:spPr bwMode="white">
          <a:xfrm>
            <a:off x="9353551" y="42266"/>
            <a:ext cx="2838449" cy="563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Verdana" pitchFamily="34" charset="0"/>
              </a:defRPr>
            </a:lvl9pPr>
          </a:lstStyle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FAKULTAS </a:t>
            </a:r>
          </a:p>
          <a:p>
            <a:pPr algn="ctr"/>
            <a:r>
              <a:rPr lang="id-ID" sz="1500" kern="0" dirty="0" smtClean="0">
                <a:solidFill>
                  <a:schemeClr val="tx1"/>
                </a:solidFill>
                <a:effectLst/>
              </a:rPr>
              <a:t>TEKNOLOGI</a:t>
            </a:r>
            <a:r>
              <a:rPr lang="id-ID" sz="1500" kern="0" baseline="0" dirty="0" smtClean="0">
                <a:solidFill>
                  <a:schemeClr val="tx1"/>
                </a:solidFill>
                <a:effectLst/>
              </a:rPr>
              <a:t> INFORMASI</a:t>
            </a:r>
            <a:endParaRPr lang="en-AU" sz="1500" kern="0" dirty="0" smtClean="0">
              <a:solidFill>
                <a:schemeClr val="tx1"/>
              </a:solidFill>
              <a:effectLst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798" y="-33238"/>
            <a:ext cx="8443753" cy="72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015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sldNum="0"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0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dirty="0" smtClean="0"/>
              <a:t>FAKULTAS TEKNOLOGI INFORMASI</a:t>
            </a:r>
            <a:endParaRPr lang="id-ID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51384" y="4149080"/>
            <a:ext cx="11017224" cy="1512168"/>
          </a:xfrm>
        </p:spPr>
        <p:txBody>
          <a:bodyPr/>
          <a:lstStyle/>
          <a:p>
            <a:r>
              <a:rPr lang="nn-NO" sz="4400" b="1"/>
              <a:t>PENAMBANGAN DATA</a:t>
            </a:r>
          </a:p>
          <a:p>
            <a:r>
              <a:rPr lang="nn-NO" sz="4400" b="1"/>
              <a:t>[ KP368 / 3 SKS ]</a:t>
            </a:r>
            <a:endParaRPr lang="nn-NO" sz="4400" b="1"/>
          </a:p>
        </p:txBody>
      </p:sp>
    </p:spTree>
    <p:extLst>
      <p:ext uri="{BB962C8B-B14F-4D97-AF65-F5344CB8AC3E}">
        <p14:creationId xmlns:p14="http://schemas.microsoft.com/office/powerpoint/2010/main" val="51705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Apa itu Clustering?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28800"/>
            <a:ext cx="6422504" cy="4695800"/>
          </a:xfrm>
        </p:spPr>
        <p:txBody>
          <a:bodyPr/>
          <a:lstStyle/>
          <a:p>
            <a:r>
              <a:rPr lang="en-ID" b="1" smtClean="0">
                <a:solidFill>
                  <a:srgbClr val="FF0000"/>
                </a:solidFill>
              </a:rPr>
              <a:t>Cluster</a:t>
            </a:r>
            <a:r>
              <a:rPr lang="en-ID" smtClean="0"/>
              <a:t> adalah sekumpulan data / object yang memiliki </a:t>
            </a:r>
            <a:r>
              <a:rPr lang="en-ID" b="1" smtClean="0">
                <a:solidFill>
                  <a:srgbClr val="FF0000"/>
                </a:solidFill>
              </a:rPr>
              <a:t>kesamaan (similarity) </a:t>
            </a:r>
            <a:r>
              <a:rPr lang="en-ID" smtClean="0"/>
              <a:t>diantara setiap anggota klaster, atau </a:t>
            </a:r>
            <a:r>
              <a:rPr lang="en-ID" b="1" smtClean="0">
                <a:solidFill>
                  <a:srgbClr val="FF0000"/>
                </a:solidFill>
              </a:rPr>
              <a:t>ketidaksamaan (dissimilarity) </a:t>
            </a:r>
            <a:r>
              <a:rPr lang="en-ID" smtClean="0"/>
              <a:t>dengan data pada klaster yang lain</a:t>
            </a:r>
            <a:endParaRPr lang="en-ID"/>
          </a:p>
        </p:txBody>
      </p:sp>
      <p:pic>
        <p:nvPicPr>
          <p:cNvPr id="1026" name="Picture 2" descr="clusteri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032104" y="1628800"/>
            <a:ext cx="4840915" cy="3630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727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Penerapan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z="2400" smtClean="0"/>
              <a:t>Retail / Marketing</a:t>
            </a:r>
          </a:p>
          <a:p>
            <a:pPr lvl="1"/>
            <a:r>
              <a:rPr lang="en-ID" sz="2000" smtClean="0"/>
              <a:t>Analisis pola transaksi yang dilakukan pelanggan</a:t>
            </a:r>
          </a:p>
          <a:p>
            <a:pPr lvl="1"/>
            <a:r>
              <a:rPr lang="en-ID" sz="2000" smtClean="0"/>
              <a:t>Rekomendasi buku, film atau produk baru untuk pelanggan baru</a:t>
            </a:r>
          </a:p>
          <a:p>
            <a:r>
              <a:rPr lang="en-ID" sz="2400" smtClean="0"/>
              <a:t>Perbankan</a:t>
            </a:r>
          </a:p>
          <a:p>
            <a:pPr lvl="1"/>
            <a:r>
              <a:rPr lang="en-ID" sz="2000" smtClean="0"/>
              <a:t>Deteksi fraud dalam transaksi perbankan</a:t>
            </a:r>
          </a:p>
          <a:p>
            <a:pPr lvl="1"/>
            <a:r>
              <a:rPr lang="en-ID" sz="2000" smtClean="0"/>
              <a:t>Pengelompokan nasabah (program loyalitas nasabah)</a:t>
            </a:r>
          </a:p>
          <a:p>
            <a:r>
              <a:rPr lang="en-ID" sz="2400" smtClean="0"/>
              <a:t>Asuransi</a:t>
            </a:r>
          </a:p>
          <a:p>
            <a:pPr lvl="1"/>
            <a:r>
              <a:rPr lang="en-ID" sz="2000" smtClean="0"/>
              <a:t>Deteksi fraud dalam klaim asuransi</a:t>
            </a:r>
          </a:p>
          <a:p>
            <a:pPr lvl="1"/>
            <a:r>
              <a:rPr lang="en-ID" sz="2000" smtClean="0"/>
              <a:t>Analisis resiko asuransi bagi pelanggan</a:t>
            </a:r>
          </a:p>
          <a:p>
            <a:r>
              <a:rPr lang="en-ID" sz="2400" smtClean="0"/>
              <a:t>Berita dan Penerbitan</a:t>
            </a:r>
          </a:p>
          <a:p>
            <a:pPr lvl="1"/>
            <a:r>
              <a:rPr lang="en-ID" sz="2000" smtClean="0"/>
              <a:t>Kategorisasi berita secara otomatis</a:t>
            </a:r>
          </a:p>
          <a:p>
            <a:pPr lvl="1"/>
            <a:r>
              <a:rPr lang="en-ID" sz="2000" smtClean="0"/>
              <a:t>Rekomendasi artikel / berita baru</a:t>
            </a:r>
            <a:endParaRPr lang="en-ID" sz="2000"/>
          </a:p>
        </p:txBody>
      </p:sp>
    </p:spTree>
    <p:extLst>
      <p:ext uri="{BB962C8B-B14F-4D97-AF65-F5344CB8AC3E}">
        <p14:creationId xmlns:p14="http://schemas.microsoft.com/office/powerpoint/2010/main" val="928086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Penggunaan Algoritma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Exploratory Data Analysis (EDA)</a:t>
            </a:r>
          </a:p>
          <a:p>
            <a:r>
              <a:rPr lang="en-ID" smtClean="0"/>
              <a:t>Generate Rangkuman (summary generation)</a:t>
            </a:r>
          </a:p>
          <a:p>
            <a:r>
              <a:rPr lang="en-ID" smtClean="0"/>
              <a:t>Deteksi pencilan (outlier detection)</a:t>
            </a:r>
          </a:p>
          <a:p>
            <a:r>
              <a:rPr lang="en-ID" smtClean="0"/>
              <a:t>Mencari duplikat (finding duplicates)</a:t>
            </a:r>
          </a:p>
          <a:p>
            <a:r>
              <a:rPr lang="en-ID" smtClean="0"/>
              <a:t>Tahap pra-pemrosesan data (Data pre-processing)</a:t>
            </a:r>
          </a:p>
          <a:p>
            <a:r>
              <a:rPr lang="en-ID" smtClean="0"/>
              <a:t>Kompresi data / image</a:t>
            </a:r>
          </a:p>
          <a:p>
            <a:r>
              <a:rPr lang="en-ID" smtClean="0"/>
              <a:t>Optimasi algoritma k-NN</a:t>
            </a:r>
          </a:p>
          <a:p>
            <a:r>
              <a:rPr lang="en-ID" smtClean="0"/>
              <a:t>dll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2243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Algoritma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Partitioning-based clustering</a:t>
            </a:r>
          </a:p>
          <a:p>
            <a:pPr lvl="1"/>
            <a:r>
              <a:rPr lang="en-ID" smtClean="0"/>
              <a:t>K-Means, </a:t>
            </a:r>
          </a:p>
          <a:p>
            <a:pPr lvl="1"/>
            <a:r>
              <a:rPr lang="en-ID" smtClean="0"/>
              <a:t>K-Medoid, </a:t>
            </a:r>
          </a:p>
          <a:p>
            <a:pPr lvl="1"/>
            <a:r>
              <a:rPr lang="en-ID" smtClean="0"/>
              <a:t>K-Medians, </a:t>
            </a:r>
          </a:p>
          <a:p>
            <a:pPr lvl="1"/>
            <a:r>
              <a:rPr lang="en-ID" smtClean="0"/>
              <a:t>Fuzzy C-Means, dll</a:t>
            </a:r>
          </a:p>
          <a:p>
            <a:r>
              <a:rPr lang="en-ID" smtClean="0"/>
              <a:t>Hierarchical Clustering</a:t>
            </a:r>
          </a:p>
          <a:p>
            <a:pPr lvl="1"/>
            <a:r>
              <a:rPr lang="en-ID" smtClean="0"/>
              <a:t>Agglomerative</a:t>
            </a:r>
          </a:p>
          <a:p>
            <a:pPr lvl="1"/>
            <a:r>
              <a:rPr lang="en-ID" smtClean="0"/>
              <a:t>Divisive, dll</a:t>
            </a:r>
          </a:p>
          <a:p>
            <a:r>
              <a:rPr lang="en-ID" smtClean="0"/>
              <a:t>Density-based Clustering</a:t>
            </a:r>
          </a:p>
          <a:p>
            <a:pPr lvl="1"/>
            <a:r>
              <a:rPr lang="en-ID" smtClean="0"/>
              <a:t>DBSCAN, dll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7DEE59-9CBC-4858-B937-BF3090420D0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91944" y="3848100"/>
            <a:ext cx="2727497" cy="1944216"/>
          </a:xfrm>
          <a:prstGeom prst="rect">
            <a:avLst/>
          </a:prstGeom>
        </p:spPr>
      </p:pic>
      <p:pic>
        <p:nvPicPr>
          <p:cNvPr id="2050" name="Picture 2" descr="https://ichi.pro/assets/images/max/724/1*JsfEdbXKwJw_Euprvx17KA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48056" y="1828800"/>
            <a:ext cx="2738685" cy="179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miro.medium.com/max/1400/1*A1P4UT8NwQAmWmXGt5RgIw.pn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32304" y="2924944"/>
            <a:ext cx="2481957" cy="213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6764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z="5400" smtClean="0">
                <a:solidFill>
                  <a:srgbClr val="FF0000"/>
                </a:solidFill>
              </a:rPr>
              <a:t>ALGORITMA K-MEANS</a:t>
            </a:r>
            <a:endParaRPr lang="en-ID" sz="5400">
              <a:solidFill>
                <a:srgbClr val="FF000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3200" smtClean="0"/>
              <a:t>PARTITIONING-BASED CLUSTERING</a:t>
            </a:r>
            <a:endParaRPr lang="en-ID" sz="3200"/>
          </a:p>
        </p:txBody>
      </p:sp>
    </p:spTree>
    <p:extLst>
      <p:ext uri="{BB962C8B-B14F-4D97-AF65-F5344CB8AC3E}">
        <p14:creationId xmlns:p14="http://schemas.microsoft.com/office/powerpoint/2010/main" val="147036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K-Means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/>
              <a:t>Algoritma </a:t>
            </a:r>
            <a:r>
              <a:rPr lang="en-ID" smtClean="0"/>
              <a:t>K-Means </a:t>
            </a:r>
            <a:r>
              <a:rPr lang="en-ID"/>
              <a:t>adalah salah satu algoritma clustering yang bersifat </a:t>
            </a:r>
            <a:r>
              <a:rPr lang="en-ID">
                <a:solidFill>
                  <a:srgbClr val="FF0000"/>
                </a:solidFill>
              </a:rPr>
              <a:t>iteratif</a:t>
            </a:r>
            <a:r>
              <a:rPr lang="en-ID"/>
              <a:t> yang mencoba untuk mempartisi dataset menjadi </a:t>
            </a:r>
            <a:r>
              <a:rPr lang="en-ID">
                <a:solidFill>
                  <a:srgbClr val="FF0000"/>
                </a:solidFill>
              </a:rPr>
              <a:t>subkelompok </a:t>
            </a:r>
            <a:r>
              <a:rPr lang="en-ID" smtClean="0">
                <a:solidFill>
                  <a:srgbClr val="FF0000"/>
                </a:solidFill>
              </a:rPr>
              <a:t>non-overlapping </a:t>
            </a:r>
            <a:r>
              <a:rPr lang="en-ID" smtClean="0"/>
              <a:t>berbeda </a:t>
            </a:r>
            <a:r>
              <a:rPr lang="en-ID"/>
              <a:t>yang ditentukan oleh </a:t>
            </a:r>
            <a:r>
              <a:rPr lang="en-ID">
                <a:solidFill>
                  <a:srgbClr val="FF0000"/>
                </a:solidFill>
              </a:rPr>
              <a:t>K (cluster) </a:t>
            </a:r>
            <a:r>
              <a:rPr lang="en-ID" smtClean="0"/>
              <a:t>yang </a:t>
            </a:r>
            <a:r>
              <a:rPr lang="en-ID"/>
              <a:t>mana setiap titik data hanya dimiliki oleh satu kelompok. </a:t>
            </a:r>
          </a:p>
          <a:p>
            <a:r>
              <a:rPr lang="en-ID"/>
              <a:t>K-Means mencoba membuat titik data </a:t>
            </a:r>
            <a:r>
              <a:rPr lang="en-ID">
                <a:solidFill>
                  <a:srgbClr val="FF0000"/>
                </a:solidFill>
              </a:rPr>
              <a:t>intra-cluster semirip mungkin </a:t>
            </a:r>
            <a:r>
              <a:rPr lang="en-ID" smtClean="0">
                <a:solidFill>
                  <a:srgbClr val="FF0000"/>
                </a:solidFill>
              </a:rPr>
              <a:t>dengan </a:t>
            </a:r>
            <a:r>
              <a:rPr lang="en-ID">
                <a:solidFill>
                  <a:srgbClr val="FF0000"/>
                </a:solidFill>
              </a:rPr>
              <a:t>titik data </a:t>
            </a:r>
            <a:r>
              <a:rPr lang="en-ID"/>
              <a:t>yang lain pada satu cluster. </a:t>
            </a:r>
          </a:p>
          <a:p>
            <a:r>
              <a:rPr lang="en-ID"/>
              <a:t>K-Means menetapkan poin data ke cluster sedemikian rupa sehingga jumlah jarak kuadrat antara titik data dan pusat massa cluster </a:t>
            </a:r>
            <a:r>
              <a:rPr lang="en-ID" smtClean="0"/>
              <a:t>(centroid) adalah minimal</a:t>
            </a:r>
            <a:r>
              <a:rPr lang="en-ID"/>
              <a:t>. </a:t>
            </a:r>
          </a:p>
          <a:p>
            <a:r>
              <a:rPr lang="en-ID"/>
              <a:t>Semakin sedikit variasi </a:t>
            </a:r>
            <a:r>
              <a:rPr lang="en-ID" smtClean="0"/>
              <a:t>dalam sebuah cluster</a:t>
            </a:r>
            <a:r>
              <a:rPr lang="en-ID"/>
              <a:t>, semakin homogen (serupa) titik data dalam cluster yang sama</a:t>
            </a:r>
            <a:r>
              <a:rPr lang="en-ID" smtClean="0"/>
              <a:t>.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68064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K-Means Clustering: Similarity / Dissimilarity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414392" cy="4953000"/>
          </a:xfrm>
        </p:spPr>
        <p:txBody>
          <a:bodyPr/>
          <a:lstStyle/>
          <a:p>
            <a:r>
              <a:rPr lang="en-ID" smtClean="0">
                <a:solidFill>
                  <a:srgbClr val="FF0000"/>
                </a:solidFill>
              </a:rPr>
              <a:t>Intra-cluster:</a:t>
            </a:r>
          </a:p>
          <a:p>
            <a:pPr lvl="1"/>
            <a:r>
              <a:rPr lang="en-ID" smtClean="0"/>
              <a:t>Memaksimalkan similarity (kesamaan) di dalam klaster</a:t>
            </a:r>
          </a:p>
          <a:p>
            <a:pPr lvl="1"/>
            <a:r>
              <a:rPr lang="en-ID" smtClean="0">
                <a:sym typeface="Wingdings" panose="05000000000000000000" pitchFamily="2" charset="2"/>
              </a:rPr>
              <a:t>Meminimalkan dissimilarity di dalam klaster</a:t>
            </a:r>
          </a:p>
          <a:p>
            <a:r>
              <a:rPr lang="en-ID" smtClean="0">
                <a:solidFill>
                  <a:srgbClr val="FF0000"/>
                </a:solidFill>
                <a:sym typeface="Wingdings" panose="05000000000000000000" pitchFamily="2" charset="2"/>
              </a:rPr>
              <a:t>Inter-cluster:</a:t>
            </a:r>
          </a:p>
          <a:p>
            <a:pPr lvl="1"/>
            <a:r>
              <a:rPr lang="en-ID" smtClean="0">
                <a:sym typeface="Wingdings" panose="05000000000000000000" pitchFamily="2" charset="2"/>
              </a:rPr>
              <a:t>Meminimalkan similarity antar-klaster</a:t>
            </a:r>
          </a:p>
          <a:p>
            <a:pPr lvl="1"/>
            <a:r>
              <a:rPr lang="en-ID" smtClean="0">
                <a:sym typeface="Wingdings" panose="05000000000000000000" pitchFamily="2" charset="2"/>
              </a:rPr>
              <a:t>Memaksimalkan dissimilarity antar-klaster</a:t>
            </a:r>
            <a:endParaRPr lang="en-ID" smtClean="0"/>
          </a:p>
          <a:p>
            <a:endParaRPr lang="en-ID"/>
          </a:p>
        </p:txBody>
      </p:sp>
      <p:pic>
        <p:nvPicPr>
          <p:cNvPr id="5" name="Picture 2" descr="https://ichi.pro/assets/images/max/724/1*JsfEdbXKwJw_Euprvx17KA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86166" y="1916832"/>
            <a:ext cx="5599434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1077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K-Means Clustering: Metode Perhitungan Similarity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3974232" cy="4953000"/>
          </a:xfrm>
        </p:spPr>
        <p:txBody>
          <a:bodyPr/>
          <a:lstStyle/>
          <a:p>
            <a:r>
              <a:rPr lang="en-ID" sz="2400"/>
              <a:t>Jarak Euclidean</a:t>
            </a:r>
          </a:p>
          <a:p>
            <a:r>
              <a:rPr lang="en-ID" sz="2400"/>
              <a:t>Jarak City-Block</a:t>
            </a:r>
          </a:p>
          <a:p>
            <a:r>
              <a:rPr lang="en-ID" sz="2400"/>
              <a:t>Jarak Kotak Catur (Chebychef)</a:t>
            </a:r>
          </a:p>
          <a:p>
            <a:r>
              <a:rPr lang="en-ID" sz="2400"/>
              <a:t>Jarak Minkowski</a:t>
            </a:r>
          </a:p>
          <a:p>
            <a:r>
              <a:rPr lang="en-ID" sz="2400"/>
              <a:t>Jarak Canberra</a:t>
            </a:r>
          </a:p>
          <a:p>
            <a:r>
              <a:rPr lang="en-ID" sz="2400"/>
              <a:t>Jarak Bray-Curtis (Sorensen)</a:t>
            </a:r>
          </a:p>
          <a:p>
            <a:r>
              <a:rPr lang="en-ID" sz="2400"/>
              <a:t>Divergensi Kullback Leibler</a:t>
            </a:r>
          </a:p>
          <a:p>
            <a:r>
              <a:rPr lang="en-ID" sz="2400"/>
              <a:t>Divergensi Jensen </a:t>
            </a:r>
            <a:r>
              <a:rPr lang="en-ID" sz="2400" smtClean="0"/>
              <a:t>Shannon</a:t>
            </a:r>
          </a:p>
          <a:p>
            <a:r>
              <a:rPr lang="en-ID" sz="2400" smtClean="0"/>
              <a:t>dll</a:t>
            </a:r>
            <a:endParaRPr lang="en-ID" sz="24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4687" y="1628800"/>
            <a:ext cx="7094285" cy="2550345"/>
          </a:xfrm>
          <a:prstGeom prst="rect">
            <a:avLst/>
          </a:prstGeom>
        </p:spPr>
      </p:pic>
      <p:pic>
        <p:nvPicPr>
          <p:cNvPr id="5" name="Google Shape;154;p10"/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75920" y="4365104"/>
            <a:ext cx="2918099" cy="2334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55;p10"/>
          <p:cNvPicPr preferRelativeResize="0"/>
          <p:nvPr/>
        </p:nvPicPr>
        <p:blipFill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72264" y="5157192"/>
            <a:ext cx="3033949" cy="4821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481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Langkah / Algoritma K-Means Clustering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ID" smtClean="0"/>
              <a:t>Tentukan jumlah klaster (nilai k)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Inisialisasi nilai centroid awal setiap klaster secara acak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Hitung jarak setiap titik data dengan setiap centroid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Masukkan setiap titik data ke dalam klaster berdasarkan jarak terdekat dengan pusat klaster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Untuk setiap klaster, tentukan nilai centroid baru berdasarkan rerata (means) dari setiap data di dalam klaster</a:t>
            </a:r>
          </a:p>
          <a:p>
            <a:pPr marL="514350" indent="-514350">
              <a:buFont typeface="+mj-lt"/>
              <a:buAutoNum type="arabicPeriod"/>
            </a:pPr>
            <a:r>
              <a:rPr lang="en-ID" smtClean="0"/>
              <a:t>Ulangi langkah 3-5 sedemikian hingga tidak ada perubahan anggota klaster.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7740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Ilustrasi Cara Kerja Algoritma K-Means</a:t>
            </a:r>
            <a:endParaRPr lang="en-ID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94000" y="1371600"/>
            <a:ext cx="6604000" cy="4953000"/>
          </a:xfrm>
        </p:spPr>
      </p:pic>
    </p:spTree>
    <p:extLst>
      <p:ext uri="{BB962C8B-B14F-4D97-AF65-F5344CB8AC3E}">
        <p14:creationId xmlns:p14="http://schemas.microsoft.com/office/powerpoint/2010/main" val="255494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63084" y="2348880"/>
            <a:ext cx="10363200" cy="1500187"/>
          </a:xfrm>
        </p:spPr>
        <p:txBody>
          <a:bodyPr/>
          <a:lstStyle/>
          <a:p>
            <a:r>
              <a:rPr lang="id-ID" sz="2800" smtClean="0"/>
              <a:t>Pertemuan </a:t>
            </a:r>
            <a:r>
              <a:rPr lang="en-ID" sz="2800" smtClean="0"/>
              <a:t>11</a:t>
            </a:r>
            <a:endParaRPr lang="id-ID" sz="2800" dirty="0"/>
          </a:p>
        </p:txBody>
      </p:sp>
      <p:sp>
        <p:nvSpPr>
          <p:cNvPr id="6" name="Subtitle 4"/>
          <p:cNvSpPr>
            <a:spLocks noGrp="1"/>
          </p:cNvSpPr>
          <p:nvPr>
            <p:ph type="title"/>
          </p:nvPr>
        </p:nvSpPr>
        <p:spPr>
          <a:xfrm>
            <a:off x="963084" y="3849068"/>
            <a:ext cx="10363200" cy="1362075"/>
          </a:xfrm>
        </p:spPr>
        <p:txBody>
          <a:bodyPr/>
          <a:lstStyle/>
          <a:p>
            <a:r>
              <a:rPr lang="en-ID" sz="4800" smtClean="0">
                <a:solidFill>
                  <a:schemeClr val="tx1"/>
                </a:solidFill>
              </a:rPr>
              <a:t>UNSUPERVISED LEARNING: </a:t>
            </a:r>
            <a:br>
              <a:rPr lang="en-ID" sz="4800" smtClean="0">
                <a:solidFill>
                  <a:schemeClr val="tx1"/>
                </a:solidFill>
              </a:rPr>
            </a:br>
            <a:r>
              <a:rPr lang="en-ID" sz="4800" smtClean="0">
                <a:solidFill>
                  <a:srgbClr val="FF0000"/>
                </a:solidFill>
              </a:rPr>
              <a:t>K-MEANS CLUSTERING</a:t>
            </a:r>
            <a:endParaRPr lang="id-ID" sz="4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70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1429240"/>
              </p:ext>
            </p:extLst>
          </p:nvPr>
        </p:nvGraphicFramePr>
        <p:xfrm>
          <a:off x="753617" y="2141944"/>
          <a:ext cx="4550295" cy="402336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1597968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1435562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516765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23992" y="3212976"/>
            <a:ext cx="4896544" cy="326128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91944" y="1836420"/>
            <a:ext cx="6048672" cy="1200329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Diketahui data pelanggan sebagaimana tabel di samping, kita diminta mengelompokkan data pelanggan menjadi 2 (dua) kelompok.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3392" y="1552136"/>
            <a:ext cx="2166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Pelanggan</a:t>
            </a:r>
            <a:endParaRPr lang="en-ID" sz="2400" b="1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1632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753617" y="2141944"/>
          <a:ext cx="4550295" cy="402336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1597968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1435562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516765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3392" y="1552136"/>
            <a:ext cx="9441111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Tentukan jumlah klaster. Dalam contoh kasus ini kita gunakan nilai k=2</a:t>
            </a:r>
            <a:endParaRPr lang="en-ID" sz="24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6096000" y="3212976"/>
            <a:ext cx="1512168" cy="1512168"/>
          </a:xfrm>
          <a:prstGeom prst="ellipse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mtClean="0"/>
              <a:t>Klaster 1</a:t>
            </a:r>
            <a:endParaRPr lang="en-ID"/>
          </a:p>
        </p:txBody>
      </p:sp>
      <p:sp>
        <p:nvSpPr>
          <p:cNvPr id="9" name="Oval 8"/>
          <p:cNvSpPr/>
          <p:nvPr/>
        </p:nvSpPr>
        <p:spPr>
          <a:xfrm>
            <a:off x="8040216" y="3212976"/>
            <a:ext cx="1512168" cy="1512168"/>
          </a:xfrm>
          <a:prstGeom prst="ellipse">
            <a:avLst/>
          </a:prstGeom>
          <a:solidFill>
            <a:srgbClr val="92D05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/>
              <a:t>Klaster 2</a:t>
            </a:r>
          </a:p>
        </p:txBody>
      </p:sp>
    </p:spTree>
    <p:extLst>
      <p:ext uri="{BB962C8B-B14F-4D97-AF65-F5344CB8AC3E}">
        <p14:creationId xmlns:p14="http://schemas.microsoft.com/office/powerpoint/2010/main" val="171955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753617" y="2141944"/>
          <a:ext cx="4550295" cy="402336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1597968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1435562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516765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3392" y="1552136"/>
            <a:ext cx="7513532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ID" sz="24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Inisialisasi nilai centroid awal setiap klaster secara acak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35960" y="2270537"/>
            <a:ext cx="55446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Cara penentuan centroid awal: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Memilih salah satu data untuk atribut “Age” dan “Income” secara acak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4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Membangkitkan bilangan acak sesuai rentang nilai “Age” dan “Income”</a:t>
            </a:r>
            <a:endParaRPr lang="en-ID" sz="24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35960" y="4532927"/>
            <a:ext cx="5544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Dalam contoh ini kita memilih centroid awal dengan cara 1, kita tentukan </a:t>
            </a:r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C1 = (41,19)</a:t>
            </a:r>
            <a:r>
              <a:rPr lang="en-ID" sz="2400" b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dan </a:t>
            </a:r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C2 = (47,100)</a:t>
            </a:r>
            <a:endParaRPr lang="en-ID" sz="240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843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753617" y="2141944"/>
          <a:ext cx="4550295" cy="402336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1597968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1435562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516765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3392" y="1552136"/>
            <a:ext cx="7513532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ID" sz="24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Inisialisasi nilai centroid awal setiap klaster secara acak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735960" y="2564904"/>
            <a:ext cx="5696139" cy="3261283"/>
            <a:chOff x="6023992" y="3212976"/>
            <a:chExt cx="5696139" cy="326128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23992" y="3212976"/>
              <a:ext cx="4896544" cy="3261283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9480376" y="5805264"/>
              <a:ext cx="72008" cy="7200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560496" y="5013176"/>
              <a:ext cx="72008" cy="7200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516640" y="5707995"/>
              <a:ext cx="9909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sz="1600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C1(41,19)</a:t>
              </a:r>
              <a:endParaRPr lang="en-ID" sz="16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0624959" y="4843617"/>
              <a:ext cx="10951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sz="1600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C2(47,100)</a:t>
              </a:r>
              <a:endParaRPr lang="en-ID" sz="16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5131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537776901"/>
                  </p:ext>
                </p:extLst>
              </p:nvPr>
            </p:nvGraphicFramePr>
            <p:xfrm>
              <a:off x="753617" y="2141944"/>
              <a:ext cx="9878887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1093911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93610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080120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240360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3528392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(41−47)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(100−19)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(100−100)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(33−41)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(57−19)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=38,83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(33−47)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(57−100)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=45,22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(29−41)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=12,0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(29−47)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=82,98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(253−19)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=234,08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(253−100)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=153,0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(40−41)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(81−19)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=62,01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(40−47)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(81−100)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=20,25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(38−41)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(56−19)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=37,12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(38−47)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(56−100)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=44,91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(42−41)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(64−19)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=45,01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(42−47)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(64−100)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=36,35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(26−41)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(18−19)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=15,03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(26−47)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(18−100)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=84,65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(115−19)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=96,19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(115−100)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=15,0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537776901"/>
                  </p:ext>
                </p:extLst>
              </p:nvPr>
            </p:nvGraphicFramePr>
            <p:xfrm>
              <a:off x="753617" y="2141944"/>
              <a:ext cx="9878887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1093911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93610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080120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240360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3528392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</a:tblGrid>
                  <a:tr h="3048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93103" r="-110338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93103" r="-1382" b="-9103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196491" r="-110338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196491" r="-1382" b="-8263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291379" r="-110338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291379" r="-1382" b="-71206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398246" r="-110338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398246" r="-1382" b="-62456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489655" r="-110338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489655" r="-1382" b="-5137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600000" r="-110338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600000" r="-1382" b="-42280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687931" r="-110338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687931" r="-1382" b="-3155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801754" r="-110338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801754" r="-1382" b="-22105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886207" r="-110338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886207" r="-1382" b="-1172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7368" t="-1003509" r="-110338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81347" t="-1003509" r="-1382" b="-1929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TextBox 7"/>
          <p:cNvSpPr txBox="1"/>
          <p:nvPr/>
        </p:nvSpPr>
        <p:spPr>
          <a:xfrm>
            <a:off x="623393" y="1445875"/>
            <a:ext cx="11162208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4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Hitung jarak setiap titik data dengan setiap </a:t>
            </a:r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centroid. Contoh: Euclidean Distance</a:t>
            </a:r>
            <a:endParaRPr lang="en-ID" sz="24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91744" y="1988840"/>
            <a:ext cx="6984776" cy="41044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7335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53490926"/>
                  </p:ext>
                </p:extLst>
              </p:nvPr>
            </p:nvGraphicFramePr>
            <p:xfrm>
              <a:off x="753617" y="2141944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(41−47)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(100−19)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(100−100)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>
                            <a:alpha val="4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(33−41)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(57−19)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38,83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(33−47)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(57−100)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=45,22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(29−41)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12,0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(29−47)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=82,98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(253−19)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=234,08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(253−100)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153,0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(40−41)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(81−19)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=62,01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(40−47)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(81−100)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20,25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(38−41)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(56−19)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37,12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(38−47)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(56−100)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=44,91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(42−41)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(64−19)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=45,01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(42−47)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(64−100)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36,35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>
                            <a:alpha val="4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(26−41)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(18−19)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15,03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(26−47)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(18−100)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=84,65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(115−19)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=96,19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(115−100)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solidFill>
                          <a:srgbClr val="FFFF00">
                            <a:alpha val="40000"/>
                          </a:srgb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453490926"/>
                  </p:ext>
                </p:extLst>
              </p:nvPr>
            </p:nvGraphicFramePr>
            <p:xfrm>
              <a:off x="753617" y="2141944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3048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93103" r="-108946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93103" r="-40619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96491" r="-108946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96491" r="-40619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291379" r="-108946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291379" r="-40619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398246" r="-108946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398246" r="-40619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489655" r="-108946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489655" r="-40619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00000" r="-108946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00000" r="-40619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87931" r="-108946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87931" r="-40619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01754" r="-108946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01754" r="-40619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86207" r="-108946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86207" r="-40619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003509" r="-108946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003509" r="-40619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TextBox 7"/>
          <p:cNvSpPr txBox="1"/>
          <p:nvPr/>
        </p:nvSpPr>
        <p:spPr>
          <a:xfrm>
            <a:off x="623392" y="1445875"/>
            <a:ext cx="11305255" cy="43088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Masukkan setiap titik data ke dalam klaster berdasarkan jarak terdekat dengan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centroid</a:t>
            </a:r>
            <a:endParaRPr lang="en-ID" sz="22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93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sp>
        <p:nvSpPr>
          <p:cNvPr id="8" name="TextBox 7"/>
          <p:cNvSpPr txBox="1"/>
          <p:nvPr/>
        </p:nvSpPr>
        <p:spPr>
          <a:xfrm>
            <a:off x="623392" y="1445875"/>
            <a:ext cx="11305255" cy="43088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Masukkan setiap titik data ke dalam klaster berdasarkan jarak terdekat dengan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centroid</a:t>
            </a:r>
            <a:endParaRPr lang="en-ID" sz="22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1775520" y="2708920"/>
            <a:ext cx="3456384" cy="3456384"/>
          </a:xfrm>
          <a:prstGeom prst="ellipse">
            <a:avLst/>
          </a:prstGeom>
          <a:solidFill>
            <a:srgbClr val="FFC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b="1" u="sng" smtClean="0"/>
              <a:t>Klaster 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9</a:t>
            </a:r>
            <a:endParaRPr lang="en-ID"/>
          </a:p>
        </p:txBody>
      </p:sp>
      <p:sp>
        <p:nvSpPr>
          <p:cNvPr id="7" name="Oval 6"/>
          <p:cNvSpPr/>
          <p:nvPr/>
        </p:nvSpPr>
        <p:spPr>
          <a:xfrm>
            <a:off x="6168008" y="2708920"/>
            <a:ext cx="3456384" cy="3456384"/>
          </a:xfrm>
          <a:prstGeom prst="ellipse">
            <a:avLst/>
          </a:prstGeom>
          <a:solidFill>
            <a:srgbClr val="92D05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b="1" u="sng"/>
              <a:t>Klaster </a:t>
            </a:r>
            <a:r>
              <a:rPr lang="en-ID" b="1" u="sng" smtClean="0"/>
              <a:t>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ID" smtClean="0"/>
              <a:t>Cust 10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98813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356961314"/>
                  </p:ext>
                </p:extLst>
              </p:nvPr>
            </p:nvGraphicFramePr>
            <p:xfrm>
              <a:off x="753617" y="2290276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(41−47)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(100−19)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(100−100)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(33−41)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(57−19)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38,83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(33−47)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(57−100)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=45,22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(29−41)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12,0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(29−47)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=82,98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(253−19)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=234,08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(253−100)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153,0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(40−41)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(81−19)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=62,01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(40−47)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(81−100)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20,25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(38−41)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(56−19)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37,12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(38−47)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(56−100)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=44,91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(42−41)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(64−19)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=45,01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(42−47)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(64−100)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36,35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(26−41)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(18−19)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15,03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(26−47)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(18−100)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=84,65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(115−19)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=96,19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(115−100)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356961314"/>
                  </p:ext>
                </p:extLst>
              </p:nvPr>
            </p:nvGraphicFramePr>
            <p:xfrm>
              <a:off x="753617" y="2290276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3048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93103" r="-108946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93103" r="-40619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96491" r="-108946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96491" r="-40619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291379" r="-108946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291379" r="-40619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398246" r="-108946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398246" r="-40619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489655" r="-108946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489655" r="-40619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00000" r="-108946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00000" r="-40619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87931" r="-108946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87931" r="-40619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01754" r="-108946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01754" r="-40619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86207" r="-108946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86207" r="-40619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003509" r="-108946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003509" r="-40619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TextBox 7"/>
          <p:cNvSpPr txBox="1"/>
          <p:nvPr/>
        </p:nvSpPr>
        <p:spPr>
          <a:xfrm>
            <a:off x="623392" y="1445875"/>
            <a:ext cx="11305255" cy="76944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Untuk setiap klaster,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hitung 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nilai centroid baru berdasarkan rerata (means) dari setiap data di dalam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klaster</a:t>
            </a:r>
            <a:endParaRPr lang="en-ID" sz="22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623392" y="6309320"/>
            <a:ext cx="8031647" cy="369332"/>
            <a:chOff x="623392" y="6309320"/>
            <a:chExt cx="8031647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623392" y="6309320"/>
              <a:ext cx="150701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en-ID" b="1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Centroid Baru</a:t>
              </a:r>
              <a:endParaRPr lang="en-ID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79576" y="6309320"/>
              <a:ext cx="6375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b="1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</a:t>
              </a:r>
              <a:r>
                <a:rPr lang="en-ID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(mean(41;33;29;38;26), mean(19;57;19;56;18)) = </a:t>
              </a:r>
              <a:r>
                <a:rPr lang="en-ID" b="1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(33,4; 33,8)</a:t>
              </a:r>
              <a:endParaRPr lang="en-ID" b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23392" y="2492896"/>
            <a:ext cx="3276364" cy="3312368"/>
            <a:chOff x="623392" y="2492896"/>
            <a:chExt cx="3276364" cy="3312368"/>
          </a:xfrm>
        </p:grpSpPr>
        <p:sp>
          <p:nvSpPr>
            <p:cNvPr id="6" name="Rectangle 5"/>
            <p:cNvSpPr/>
            <p:nvPr/>
          </p:nvSpPr>
          <p:spPr>
            <a:xfrm>
              <a:off x="623392" y="2492896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59396" y="3259432"/>
              <a:ext cx="3240360" cy="81764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659396" y="4625528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59396" y="5301208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3094542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753617" y="2290276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(41−47)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(100−19)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=81,22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(100−100)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(33−41)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(57−19)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38,83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(33−47)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(57−100)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=45,22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(29−41)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(19−19)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12,0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(29−47)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(19−100)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=82,98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(253−19)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=234,08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(253−100)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153,0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(40−41)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(81−19)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=62,01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(40−47)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(81−100)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20,25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(38−41)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(56−19)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37,12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(38−47)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(56−100)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=44,91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(42−41)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(64−19)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=45,01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(42−47)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(64−100)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36,35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(26−41)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(18−19)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ID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15,03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(26−47)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(18−100)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=84,65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el-GR" sz="14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(47−41)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ID" sz="1400" b="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lang="el-GR" sz="140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(115−19)</m:t>
                                        </m:r>
                                      </m:e>
                                      <m:sup>
                                        <m:r>
                                          <a:rPr lang="en-ID" sz="1400" b="0" i="1" smtClean="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lang="en-ID" sz="1400" b="0" i="1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=96,19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kumimoji="0" lang="el-GR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radPr>
                                  <m:deg/>
                                  <m:e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(47−47)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kumimoji="0" lang="en-ID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000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+</m:t>
                                    </m:r>
                                    <m:sSup>
                                      <m:sSupPr>
                                        <m:ctrlPr>
                                          <a:rPr kumimoji="0" lang="el-GR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(115−100)</m:t>
                                        </m:r>
                                      </m:e>
                                      <m:sup>
                                        <m:r>
                                          <a:rPr kumimoji="0" lang="en-ID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000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ea typeface="+mn-ea"/>
                                            <a:cs typeface="+mn-cs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rad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=</m:t>
                                </m:r>
                                <m:r>
                                  <a:rPr kumimoji="0" lang="en-ID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15,0</m:t>
                                </m:r>
                              </m:oMath>
                            </m:oMathPara>
                          </a14:m>
                          <a:endParaRPr lang="en-ID" sz="140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753617" y="2290276"/>
              <a:ext cx="10959008" cy="3803020"/>
            </p:xfrm>
            <a:graphic>
              <a:graphicData uri="http://schemas.openxmlformats.org/drawingml/2006/table">
                <a:tbl>
                  <a:tblPr bandRow="1">
                    <a:tableStyleId>{284E427A-3D55-4303-BF80-6455036E1DE7}</a:tableStyleId>
                  </a:tblPr>
                  <a:tblGrid>
                    <a:gridCol w="894155">
                      <a:extLst>
                        <a:ext uri="{9D8B030D-6E8A-4147-A177-3AD203B41FA5}">
                          <a16:colId xmlns:a16="http://schemas.microsoft.com/office/drawing/2014/main" val="270339984"/>
                        </a:ext>
                      </a:extLst>
                    </a:gridCol>
                    <a:gridCol w="765164">
                      <a:extLst>
                        <a:ext uri="{9D8B030D-6E8A-4147-A177-3AD203B41FA5}">
                          <a16:colId xmlns:a16="http://schemas.microsoft.com/office/drawing/2014/main" val="3729210069"/>
                        </a:ext>
                      </a:extLst>
                    </a:gridCol>
                    <a:gridCol w="1378808">
                      <a:extLst>
                        <a:ext uri="{9D8B030D-6E8A-4147-A177-3AD203B41FA5}">
                          <a16:colId xmlns:a16="http://schemas.microsoft.com/office/drawing/2014/main" val="1530640578"/>
                        </a:ext>
                      </a:extLst>
                    </a:gridCol>
                    <a:gridCol w="3816424">
                      <a:extLst>
                        <a:ext uri="{9D8B030D-6E8A-4147-A177-3AD203B41FA5}">
                          <a16:colId xmlns:a16="http://schemas.microsoft.com/office/drawing/2014/main" val="3938464827"/>
                        </a:ext>
                      </a:extLst>
                    </a:gridCol>
                    <a:gridCol w="2952328">
                      <a:extLst>
                        <a:ext uri="{9D8B030D-6E8A-4147-A177-3AD203B41FA5}">
                          <a16:colId xmlns:a16="http://schemas.microsoft.com/office/drawing/2014/main" val="638988272"/>
                        </a:ext>
                      </a:extLst>
                    </a:gridCol>
                    <a:gridCol w="1152129">
                      <a:extLst>
                        <a:ext uri="{9D8B030D-6E8A-4147-A177-3AD203B41FA5}">
                          <a16:colId xmlns:a16="http://schemas.microsoft.com/office/drawing/2014/main" val="3197743183"/>
                        </a:ext>
                      </a:extLst>
                    </a:gridCol>
                  </a:tblGrid>
                  <a:tr h="3048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CustID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Age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>
                              <a:solidFill>
                                <a:srgbClr val="000000"/>
                              </a:solidFill>
                            </a:rPr>
                            <a:t>Income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C1(41,19)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Jarak ke C2(47,100)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b="1" smtClean="0">
                              <a:solidFill>
                                <a:srgbClr val="000000"/>
                              </a:solidFill>
                            </a:rPr>
                            <a:t>Klaster</a:t>
                          </a:r>
                          <a:endParaRPr lang="en-ID" sz="1400" b="1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42744485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93103" r="-108946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93103" r="-40619" b="-9103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38613834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96491" r="-108946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96491" r="-40619" b="-82631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125033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291379" r="-108946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291379" r="-40619" b="-71206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90035221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398246" r="-108946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398246" r="-40619" b="-62456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98204663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253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489655" r="-108946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489655" r="-40619" b="-5137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1314657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00000" r="-108946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00000" r="-40619" b="-4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6815575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38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56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687931" r="-108946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687931" r="-40619" b="-3155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83770249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64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01754" r="-108946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01754" r="-40619" b="-22105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345372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26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886207" r="-108946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886207" r="-40619" b="-1172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72804525"/>
                      </a:ext>
                    </a:extLst>
                  </a:tr>
                  <a:tr h="34982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47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>
                              <a:solidFill>
                                <a:srgbClr val="000000"/>
                              </a:solidFill>
                            </a:rPr>
                            <a:t>115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80831" t="-1003509" r="-108946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33402" t="-1003509" r="-40619" b="-192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ID" sz="1400" smtClean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ID" sz="1400">
                            <a:solidFill>
                              <a:srgbClr val="000000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87199212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TextBox 7"/>
          <p:cNvSpPr txBox="1"/>
          <p:nvPr/>
        </p:nvSpPr>
        <p:spPr>
          <a:xfrm>
            <a:off x="623392" y="1445875"/>
            <a:ext cx="11305255" cy="76944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Untuk setiap klaster,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hitung </a:t>
            </a:r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nilai centroid baru berdasarkan rerata (means) dari setiap data di dalam </a:t>
            </a:r>
            <a:r>
              <a:rPr lang="en-ID" sz="22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klaster</a:t>
            </a:r>
            <a:endParaRPr lang="en-ID" sz="22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23392" y="6309320"/>
            <a:ext cx="8512548" cy="369332"/>
            <a:chOff x="623392" y="6309320"/>
            <a:chExt cx="8512548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623392" y="6309320"/>
              <a:ext cx="1507016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en-ID" b="1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Centroid Baru</a:t>
              </a:r>
              <a:endParaRPr lang="en-ID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79576" y="6309320"/>
              <a:ext cx="6856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b="1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</a:t>
              </a:r>
              <a:r>
                <a:rPr lang="en-ID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(mean(47;47;40;42;47), mean(100;253;81;64;115)) = </a:t>
              </a:r>
              <a:r>
                <a:rPr lang="en-ID" b="1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(44,6; 122,6)</a:t>
              </a:r>
              <a:endParaRPr lang="en-ID" b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23392" y="2852936"/>
            <a:ext cx="3240360" cy="3312368"/>
            <a:chOff x="623392" y="2852936"/>
            <a:chExt cx="3240360" cy="3312368"/>
          </a:xfrm>
        </p:grpSpPr>
        <p:sp>
          <p:nvSpPr>
            <p:cNvPr id="7" name="Rectangle 6"/>
            <p:cNvSpPr/>
            <p:nvPr/>
          </p:nvSpPr>
          <p:spPr>
            <a:xfrm>
              <a:off x="623392" y="2852936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23392" y="3933056"/>
              <a:ext cx="3240360" cy="79208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623392" y="4941168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23392" y="5661248"/>
              <a:ext cx="3240360" cy="50405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422027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sp>
        <p:nvSpPr>
          <p:cNvPr id="8" name="TextBox 7"/>
          <p:cNvSpPr txBox="1"/>
          <p:nvPr/>
        </p:nvSpPr>
        <p:spPr>
          <a:xfrm>
            <a:off x="623392" y="1445875"/>
            <a:ext cx="11305255" cy="43088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200" b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Pergeseran Centroid setiap klaster. C1 =(33,4; 33,8) dan C2 = (44,6; 122,6)  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914400" y="2276872"/>
            <a:ext cx="5621928" cy="3744416"/>
            <a:chOff x="623392" y="2564904"/>
            <a:chExt cx="4896544" cy="3261283"/>
          </a:xfrm>
        </p:grpSpPr>
        <p:grpSp>
          <p:nvGrpSpPr>
            <p:cNvPr id="9" name="Group 8"/>
            <p:cNvGrpSpPr/>
            <p:nvPr/>
          </p:nvGrpSpPr>
          <p:grpSpPr>
            <a:xfrm>
              <a:off x="623392" y="2564904"/>
              <a:ext cx="4896544" cy="3261283"/>
              <a:chOff x="6023992" y="3212976"/>
              <a:chExt cx="4896544" cy="3261283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023992" y="3212976"/>
                <a:ext cx="4896544" cy="3261283"/>
              </a:xfrm>
              <a:prstGeom prst="rect">
                <a:avLst/>
              </a:prstGeom>
            </p:spPr>
          </p:pic>
          <p:sp>
            <p:nvSpPr>
              <p:cNvPr id="11" name="Rectangle 10"/>
              <p:cNvSpPr/>
              <p:nvPr/>
            </p:nvSpPr>
            <p:spPr>
              <a:xfrm>
                <a:off x="9480376" y="5805264"/>
                <a:ext cx="72008" cy="7200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0560496" y="5013176"/>
                <a:ext cx="72008" cy="72008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15" name="Rectangle 14"/>
            <p:cNvSpPr/>
            <p:nvPr/>
          </p:nvSpPr>
          <p:spPr>
            <a:xfrm>
              <a:off x="2639616" y="5013176"/>
              <a:ext cx="72008" cy="7200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39616" y="4746630"/>
              <a:ext cx="130516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sz="1600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C1(33,4;33,8)</a:t>
              </a:r>
              <a:endParaRPr lang="en-ID" sz="16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 flipV="1">
              <a:off x="2761085" y="5068340"/>
              <a:ext cx="1262059" cy="12485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3682793" y="3602919"/>
              <a:ext cx="14093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D" sz="1600" smtClean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C2(44,6;122,6)</a:t>
              </a:r>
              <a:endParaRPr lang="en-ID" sz="16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481854" y="4005064"/>
              <a:ext cx="72008" cy="72008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 flipV="1">
              <a:off x="4611528" y="4094347"/>
              <a:ext cx="480624" cy="25900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1576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Tujuan Pembelajaran</a:t>
            </a:r>
            <a:endParaRPr lang="id-ID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/>
              <a:t>Mahasiswa dapat memahami konsep pembelajaran tidak tersupervisi (unsupervised learning), khususnya menggunakan metode </a:t>
            </a:r>
            <a:r>
              <a:rPr lang="en-ID" smtClean="0"/>
              <a:t>K-Means c</a:t>
            </a:r>
            <a:r>
              <a:rPr lang="id-ID" smtClean="0"/>
              <a:t>lustering</a:t>
            </a:r>
            <a:endParaRPr lang="en-ID" smtClean="0"/>
          </a:p>
          <a:p>
            <a:r>
              <a:rPr lang="en-ID" smtClean="0"/>
              <a:t>Mahasiswa dapat menjelaskan beberapa penerapan algoritma klastering dalam menyelesaikan berbagai masalah.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1080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299208"/>
              </p:ext>
            </p:extLst>
          </p:nvPr>
        </p:nvGraphicFramePr>
        <p:xfrm>
          <a:off x="753617" y="2141944"/>
          <a:ext cx="9878886" cy="335280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949895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3938464827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638988272"/>
                    </a:ext>
                  </a:extLst>
                </a:gridCol>
                <a:gridCol w="1440159">
                  <a:extLst>
                    <a:ext uri="{9D8B030D-6E8A-4147-A177-3AD203B41FA5}">
                      <a16:colId xmlns:a16="http://schemas.microsoft.com/office/drawing/2014/main" val="3077280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Jarak ke C1(33,4; 33,8)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Jarak ke C2(44,6; 122,6)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Klaster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16,64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103,66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67,58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22,73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23,20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66,62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15,44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104,77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219,62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130,42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47,66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41,85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22,67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66,93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31,40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58,66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17,45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106,24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82,33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7,97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3393" y="1445875"/>
            <a:ext cx="11162208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6. Ulangi langkah 3-5 menggunakan centroid baru</a:t>
            </a:r>
            <a:endParaRPr lang="en-ID" sz="24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665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753617" y="2141944"/>
          <a:ext cx="9878886" cy="3352800"/>
        </p:xfrm>
        <a:graphic>
          <a:graphicData uri="http://schemas.openxmlformats.org/drawingml/2006/table">
            <a:tbl>
              <a:tblPr bandRow="1">
                <a:tableStyleId>{284E427A-3D55-4303-BF80-6455036E1DE7}</a:tableStyleId>
              </a:tblPr>
              <a:tblGrid>
                <a:gridCol w="949895">
                  <a:extLst>
                    <a:ext uri="{9D8B030D-6E8A-4147-A177-3AD203B41FA5}">
                      <a16:colId xmlns:a16="http://schemas.microsoft.com/office/drawing/2014/main" val="270339984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3729210069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530640578"/>
                    </a:ext>
                  </a:extLst>
                </a:gridCol>
                <a:gridCol w="2664296">
                  <a:extLst>
                    <a:ext uri="{9D8B030D-6E8A-4147-A177-3AD203B41FA5}">
                      <a16:colId xmlns:a16="http://schemas.microsoft.com/office/drawing/2014/main" val="3938464827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638988272"/>
                    </a:ext>
                  </a:extLst>
                </a:gridCol>
                <a:gridCol w="1440159">
                  <a:extLst>
                    <a:ext uri="{9D8B030D-6E8A-4147-A177-3AD203B41FA5}">
                      <a16:colId xmlns:a16="http://schemas.microsoft.com/office/drawing/2014/main" val="3077280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CustID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>
                          <a:solidFill>
                            <a:srgbClr val="000000"/>
                          </a:solidFill>
                        </a:rPr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>
                          <a:solidFill>
                            <a:srgbClr val="000000"/>
                          </a:solidFill>
                        </a:rPr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Jarak ke C1(33,4; 33,8)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Jarak ke C2(44,6; 122,6)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 b="1" smtClean="0">
                          <a:solidFill>
                            <a:srgbClr val="000000"/>
                          </a:solidFill>
                        </a:rPr>
                        <a:t>Klaster</a:t>
                      </a:r>
                      <a:endParaRPr lang="en-ID" sz="1400" b="1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448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16,64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103,66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38613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67,58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22,73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91125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23,20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66,62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900352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15,44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104,77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98204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219,62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130,42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213146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47,66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41,85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368155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22,67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66,93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83770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31,40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58,66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89345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17,45</a:t>
                      </a: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106,24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72804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400">
                          <a:solidFill>
                            <a:srgbClr val="000000"/>
                          </a:solidFill>
                        </a:rPr>
                        <a:t>115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82,33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7,97</a:t>
                      </a:r>
                    </a:p>
                  </a:txBody>
                  <a:tcPr marL="6350" marR="6350" marT="6350" marB="0" anchor="b">
                    <a:solidFill>
                      <a:srgbClr val="FFFF00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D" sz="1400" kern="120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ID" sz="1400" kern="120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7199212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23393" y="1445875"/>
            <a:ext cx="11162208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ID" sz="2400" b="1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6. Ulangi langkah 3-5 menggunakan centroid baru</a:t>
            </a:r>
            <a:endParaRPr lang="en-ID" sz="2400" b="1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120336" y="1907540"/>
            <a:ext cx="1656184" cy="38257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/>
          <p:cNvSpPr txBox="1"/>
          <p:nvPr/>
        </p:nvSpPr>
        <p:spPr>
          <a:xfrm>
            <a:off x="4079776" y="5805264"/>
            <a:ext cx="6674982" cy="1015663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Apakah hasil klasterisasinya sama dengan tahap sebelumnya?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Jika sama, hentikan proses klasterisasi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Jika belum sama, ulangi langkah 3-5</a:t>
            </a:r>
            <a:endParaRPr lang="en-ID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01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Contoh Kasus: Klasterisasi Pelanggan</a:t>
            </a:r>
            <a:endParaRPr lang="en-ID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384" y="1649731"/>
            <a:ext cx="3851610" cy="3240360"/>
          </a:xfrm>
          <a:prstGeom prst="rect">
            <a:avLst/>
          </a:prstGeom>
          <a:ln>
            <a:solidFill>
              <a:srgbClr val="000000"/>
            </a:solidFill>
          </a:ln>
        </p:spPr>
      </p:pic>
      <p:grpSp>
        <p:nvGrpSpPr>
          <p:cNvPr id="15" name="Group 14"/>
          <p:cNvGrpSpPr/>
          <p:nvPr/>
        </p:nvGrpSpPr>
        <p:grpSpPr>
          <a:xfrm>
            <a:off x="4645069" y="1656149"/>
            <a:ext cx="2079096" cy="3240360"/>
            <a:chOff x="4645069" y="1656149"/>
            <a:chExt cx="2079096" cy="324036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67090" y="1656149"/>
              <a:ext cx="1457075" cy="3240360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sp>
          <p:nvSpPr>
            <p:cNvPr id="12" name="Right Arrow 11"/>
            <p:cNvSpPr/>
            <p:nvPr/>
          </p:nvSpPr>
          <p:spPr>
            <a:xfrm>
              <a:off x="4645069" y="2701809"/>
              <a:ext cx="432048" cy="597266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960096" y="1613998"/>
            <a:ext cx="2088232" cy="3282511"/>
            <a:chOff x="6960096" y="1613998"/>
            <a:chExt cx="2088232" cy="3282511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36160" y="1613998"/>
              <a:ext cx="1512168" cy="3282511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sp>
          <p:nvSpPr>
            <p:cNvPr id="13" name="Right Arrow 12"/>
            <p:cNvSpPr/>
            <p:nvPr/>
          </p:nvSpPr>
          <p:spPr>
            <a:xfrm>
              <a:off x="6960096" y="2701809"/>
              <a:ext cx="432048" cy="597266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264352" y="1613998"/>
            <a:ext cx="2134143" cy="3240361"/>
            <a:chOff x="9264352" y="1613998"/>
            <a:chExt cx="2134143" cy="3240361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12424" y="1613998"/>
              <a:ext cx="1486071" cy="3240361"/>
            </a:xfrm>
            <a:prstGeom prst="rect">
              <a:avLst/>
            </a:prstGeom>
            <a:ln>
              <a:solidFill>
                <a:srgbClr val="000000"/>
              </a:solidFill>
            </a:ln>
          </p:spPr>
        </p:pic>
        <p:sp>
          <p:nvSpPr>
            <p:cNvPr id="14" name="Right Arrow 13"/>
            <p:cNvSpPr/>
            <p:nvPr/>
          </p:nvSpPr>
          <p:spPr>
            <a:xfrm>
              <a:off x="9264352" y="2708920"/>
              <a:ext cx="432048" cy="597266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3215923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Optimasi Nilai k pada K-Means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Salah </a:t>
            </a:r>
            <a:r>
              <a:rPr lang="en-ID"/>
              <a:t>satu faktor krusial baik tidaknya metode </a:t>
            </a:r>
            <a:r>
              <a:rPr lang="en-ID" smtClean="0"/>
              <a:t>K-Means </a:t>
            </a:r>
            <a:r>
              <a:rPr lang="en-ID"/>
              <a:t>adalah </a:t>
            </a:r>
            <a:r>
              <a:rPr lang="en-ID" b="1" smtClean="0"/>
              <a:t>jumlah </a:t>
            </a:r>
            <a:r>
              <a:rPr lang="en-ID" b="1"/>
              <a:t>klusternya (nilai K)</a:t>
            </a:r>
            <a:r>
              <a:rPr lang="en-ID"/>
              <a:t>. </a:t>
            </a:r>
            <a:r>
              <a:rPr lang="en-ID" smtClean="0"/>
              <a:t>Hasil pengelompokan </a:t>
            </a:r>
            <a:r>
              <a:rPr lang="en-ID"/>
              <a:t>akan menghasilkan analisa yang berbeda untuk jumlah klaster yang berbeda juga. </a:t>
            </a:r>
          </a:p>
          <a:p>
            <a:r>
              <a:rPr lang="en-ID" b="1" smtClean="0"/>
              <a:t>Semakin kecil nilai K </a:t>
            </a:r>
            <a:r>
              <a:rPr lang="en-ID"/>
              <a:t>(misal 2), maka pembagian kluster menjadi cepat, namun mungkin ada informasi tersembunyi yang tidak terungkap.</a:t>
            </a:r>
          </a:p>
          <a:p>
            <a:r>
              <a:rPr lang="en-ID" b="1" smtClean="0"/>
              <a:t>Semakin besar nilai K </a:t>
            </a:r>
            <a:r>
              <a:rPr lang="en-ID" smtClean="0"/>
              <a:t>(misal K=10), </a:t>
            </a:r>
            <a:r>
              <a:rPr lang="en-ID"/>
              <a:t>maka terlalu banyak kluster. Mungkin akan terlalu sulit untuk membuat analisa atau memilih dukungan keputusan dari hasil cluster.</a:t>
            </a:r>
          </a:p>
        </p:txBody>
      </p:sp>
    </p:spTree>
    <p:extLst>
      <p:ext uri="{BB962C8B-B14F-4D97-AF65-F5344CB8AC3E}">
        <p14:creationId xmlns:p14="http://schemas.microsoft.com/office/powerpoint/2010/main" val="356355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Optimasi Nilai k pada K-Means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Penentuan nilai k terbaik dapat dilakukan berdasarkan ukuran kualitas hasil klasterisasi.</a:t>
            </a:r>
          </a:p>
          <a:p>
            <a:r>
              <a:rPr lang="en-ID" smtClean="0"/>
              <a:t>Beberapa ukuran kualitas klaster:</a:t>
            </a:r>
          </a:p>
          <a:p>
            <a:pPr lvl="1"/>
            <a:r>
              <a:rPr lang="en-ID" smtClean="0"/>
              <a:t>Sum Square Error (SSE)</a:t>
            </a:r>
          </a:p>
          <a:p>
            <a:pPr lvl="1"/>
            <a:r>
              <a:rPr lang="en-ID" smtClean="0"/>
              <a:t>Davies-Bouldin </a:t>
            </a:r>
            <a:r>
              <a:rPr lang="en-ID"/>
              <a:t>Index (DBI)</a:t>
            </a:r>
            <a:endParaRPr lang="en-ID" smtClean="0"/>
          </a:p>
          <a:p>
            <a:pPr lvl="1"/>
            <a:r>
              <a:rPr lang="en-ID" smtClean="0"/>
              <a:t>Silhouette </a:t>
            </a:r>
            <a:r>
              <a:rPr lang="en-ID"/>
              <a:t>Coefficient </a:t>
            </a:r>
          </a:p>
          <a:p>
            <a:pPr lvl="1"/>
            <a:r>
              <a:rPr lang="en-ID"/>
              <a:t>Rand Index</a:t>
            </a:r>
          </a:p>
          <a:p>
            <a:pPr lvl="1"/>
            <a:r>
              <a:rPr lang="en-ID"/>
              <a:t>Mutual Information</a:t>
            </a:r>
          </a:p>
          <a:p>
            <a:pPr lvl="1"/>
            <a:r>
              <a:rPr lang="en-ID"/>
              <a:t>Calinski-Harabasz Index (C-H Index)</a:t>
            </a:r>
          </a:p>
          <a:p>
            <a:pPr lvl="1"/>
            <a:r>
              <a:rPr lang="en-ID" smtClean="0"/>
              <a:t>Dunn Index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4818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Penentuan Nilai k Terbaik dengan Metode Elbow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6206480" cy="4953000"/>
          </a:xfrm>
        </p:spPr>
        <p:txBody>
          <a:bodyPr/>
          <a:lstStyle/>
          <a:p>
            <a:r>
              <a:rPr lang="en-ID"/>
              <a:t>Untuk mengetahui jumlah klaster yang paling baik </a:t>
            </a:r>
            <a:r>
              <a:rPr lang="en-ID" smtClean="0"/>
              <a:t>adalah </a:t>
            </a:r>
            <a:r>
              <a:rPr lang="en-ID"/>
              <a:t>dengan cara  melihat perbandingan </a:t>
            </a:r>
            <a:r>
              <a:rPr lang="en-ID" smtClean="0"/>
              <a:t>kualitas klaster untuk setiap pilihan nilai k (missal k=2, 3, 4, 5, …).</a:t>
            </a:r>
          </a:p>
          <a:p>
            <a:r>
              <a:rPr lang="en-ID" smtClean="0"/>
              <a:t>Nilai k yang dipilih adalah nilai k yang memiliki perubahan kualitas signifikan, </a:t>
            </a:r>
            <a:r>
              <a:rPr lang="en-ID"/>
              <a:t>seperti sebuah </a:t>
            </a:r>
            <a:r>
              <a:rPr lang="en-ID" b="1"/>
              <a:t>siku (elbow)</a:t>
            </a:r>
            <a:r>
              <a:rPr lang="en-ID"/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3A94F8-4F46-4FF1-95AB-EFE47984B726}"/>
              </a:ext>
            </a:extLst>
          </p:cNvPr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04112" y="1628799"/>
            <a:ext cx="4681488" cy="334167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Oval 4"/>
          <p:cNvSpPr/>
          <p:nvPr/>
        </p:nvSpPr>
        <p:spPr>
          <a:xfrm>
            <a:off x="8112224" y="3212976"/>
            <a:ext cx="1368152" cy="13681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83243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Kesimpulan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Clustering merupakan salah satu metode pembelajaran tidak tersupervisi</a:t>
            </a:r>
          </a:p>
          <a:p>
            <a:r>
              <a:rPr lang="en-ID" smtClean="0"/>
              <a:t>Metode clustering dibagi menjadi 3 jenis: partitioning-based, hierarchical, dan density-based.</a:t>
            </a:r>
          </a:p>
          <a:p>
            <a:r>
              <a:rPr lang="en-ID"/>
              <a:t>Algoritma K-means adalah salah satu algoritma clustering yang bersifat iteratif yang </a:t>
            </a:r>
            <a:r>
              <a:rPr lang="en-ID" smtClean="0"/>
              <a:t>mempartisi </a:t>
            </a:r>
            <a:r>
              <a:rPr lang="en-ID"/>
              <a:t>dataset menjadi subkelompok non-overlapping berbeda yang ditentukan oleh K (cluster) </a:t>
            </a:r>
            <a:endParaRPr lang="en-ID" smtClean="0"/>
          </a:p>
          <a:p>
            <a:r>
              <a:rPr lang="en-ID" smtClean="0"/>
              <a:t>Algoritma K-Means:</a:t>
            </a:r>
          </a:p>
          <a:p>
            <a:pPr lvl="1"/>
            <a:r>
              <a:rPr lang="en-ID" smtClean="0"/>
              <a:t>Relatif efisien untuk data kecil hingga besar</a:t>
            </a:r>
          </a:p>
          <a:p>
            <a:pPr lvl="1"/>
            <a:r>
              <a:rPr lang="en-ID" smtClean="0"/>
              <a:t>Menghasilkan kelompok klaster</a:t>
            </a:r>
          </a:p>
          <a:p>
            <a:pPr lvl="1"/>
            <a:r>
              <a:rPr lang="en-ID" smtClean="0"/>
              <a:t>Memerlukan inisialisasi nilai k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6054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Kesimpulan</a:t>
            </a:r>
            <a:endParaRPr lang="id-ID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51384" y="5046857"/>
            <a:ext cx="10363200" cy="953650"/>
          </a:xfrm>
        </p:spPr>
        <p:txBody>
          <a:bodyPr/>
          <a:lstStyle/>
          <a:p>
            <a:pPr algn="ctr"/>
            <a:r>
              <a:rPr lang="id-ID" sz="6000" dirty="0" smtClean="0"/>
              <a:t>SELESAI</a:t>
            </a:r>
            <a:endParaRPr lang="id-ID" sz="6000" dirty="0"/>
          </a:p>
        </p:txBody>
      </p:sp>
      <p:grpSp>
        <p:nvGrpSpPr>
          <p:cNvPr id="9" name="Group 8"/>
          <p:cNvGrpSpPr/>
          <p:nvPr/>
        </p:nvGrpSpPr>
        <p:grpSpPr>
          <a:xfrm>
            <a:off x="3719736" y="1689238"/>
            <a:ext cx="3960440" cy="3241812"/>
            <a:chOff x="3719736" y="1689238"/>
            <a:chExt cx="3960440" cy="324181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19736" y="1689238"/>
              <a:ext cx="3960440" cy="324181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03912" y="1916832"/>
              <a:ext cx="720080" cy="7200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8017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Outline</a:t>
            </a:r>
            <a:endParaRPr lang="en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Pengantar Clustering</a:t>
            </a:r>
          </a:p>
          <a:p>
            <a:r>
              <a:rPr lang="en-ID" smtClean="0"/>
              <a:t>Penerapan Algoritma Clustering</a:t>
            </a:r>
          </a:p>
          <a:p>
            <a:r>
              <a:rPr lang="en-ID" smtClean="0"/>
              <a:t>Macam-macam  Algoritma Clustering</a:t>
            </a:r>
          </a:p>
          <a:p>
            <a:r>
              <a:rPr lang="en-ID" smtClean="0"/>
              <a:t>Langkah Algoritma K-Means Clustering</a:t>
            </a:r>
          </a:p>
          <a:p>
            <a:r>
              <a:rPr lang="en-ID" smtClean="0"/>
              <a:t>Contoh Perhitungan Algoritma K-Means</a:t>
            </a:r>
          </a:p>
          <a:p>
            <a:r>
              <a:rPr lang="en-ID" smtClean="0"/>
              <a:t>Optimasi Nilai k pada K-Means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0490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46539" y="1478859"/>
            <a:ext cx="8069742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15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152400">
                    <a:srgbClr val="FF0000"/>
                  </a:glow>
                </a:effectLst>
                <a:latin typeface="Bebas Neue Bold" panose="020B0606020202050201" pitchFamily="34" charset="0"/>
              </a:rPr>
              <a:t>K-MEANS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60916" y="2034714"/>
            <a:ext cx="55156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5400" b="1" smtClean="0">
                <a:solidFill>
                  <a:srgbClr val="FFFF00"/>
                </a:solidFill>
                <a:effectLst>
                  <a:outerShdw blurRad="50800" dist="101600" dir="2700000" algn="tl" rotWithShape="0">
                    <a:prstClr val="black">
                      <a:alpha val="40000"/>
                    </a:prstClr>
                  </a:outerShdw>
                </a:effectLst>
                <a:latin typeface="Bahnschrift SemiCondensed" panose="020B0502040204020203" pitchFamily="34" charset="0"/>
              </a:rPr>
              <a:t>Contoh Perhitungan dan Studi Kasus</a:t>
            </a:r>
            <a:endParaRPr lang="en-ID" sz="5400" b="1">
              <a:solidFill>
                <a:srgbClr val="FFFF00"/>
              </a:solidFill>
              <a:effectLst>
                <a:outerShdw blurRad="50800" dist="101600" dir="2700000" algn="tl" rotWithShape="0">
                  <a:prstClr val="black">
                    <a:alpha val="40000"/>
                  </a:prstClr>
                </a:outerShdw>
              </a:effectLst>
              <a:latin typeface="Bahnschrift SemiCondensed" panose="020B0502040204020203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911424" y="5440972"/>
            <a:ext cx="4309536" cy="1077218"/>
            <a:chOff x="4280877" y="5401540"/>
            <a:chExt cx="4309536" cy="1077218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554389" y="5401540"/>
              <a:ext cx="1036024" cy="1036024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4280877" y="5401540"/>
              <a:ext cx="3116238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ID" sz="2800" b="1" smtClean="0">
                  <a:latin typeface="Bebas Neue Bold" panose="020B0606020202050201" pitchFamily="34" charset="0"/>
                </a:rPr>
                <a:t>Dr. ACHMAD SOLICHIN</a:t>
              </a:r>
            </a:p>
            <a:p>
              <a:pPr algn="r"/>
              <a:r>
                <a:rPr lang="en-ID" b="1" smtClean="0">
                  <a:latin typeface="Calibri" panose="020F0502020204030204" pitchFamily="34" charset="0"/>
                  <a:cs typeface="Calibri" panose="020F0502020204030204" pitchFamily="34" charset="0"/>
                </a:rPr>
                <a:t>@achmatim</a:t>
              </a:r>
            </a:p>
            <a:p>
              <a:pPr algn="r"/>
              <a:r>
                <a:rPr lang="en-ID" b="1" smtClean="0">
                  <a:latin typeface="Calibri" panose="020F0502020204030204" pitchFamily="34" charset="0"/>
                  <a:cs typeface="Calibri" panose="020F0502020204030204" pitchFamily="34" charset="0"/>
                </a:rPr>
                <a:t>Universitas Budi Luhur, Jakarta</a:t>
              </a:r>
              <a:endParaRPr lang="en-ID" b="1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94286" y="365490"/>
            <a:ext cx="1347535" cy="134753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51945" y="689822"/>
            <a:ext cx="71804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4800" b="1" smtClean="0">
                <a:latin typeface="Bradley Hand ITC" panose="03070402050302030203" pitchFamily="66" charset="0"/>
              </a:rPr>
              <a:t>Unsupervised Learning</a:t>
            </a:r>
            <a:endParaRPr lang="en-ID" sz="4800" b="1">
              <a:latin typeface="Bradley Hand ITC" panose="03070402050302030203" pitchFamily="66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46539" y="2897609"/>
            <a:ext cx="4973397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88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152400">
                    <a:srgbClr val="0070C0"/>
                  </a:glow>
                </a:effectLst>
                <a:latin typeface="Bebas Neue Bold" panose="020B0606020202050201" pitchFamily="34" charset="0"/>
              </a:rPr>
              <a:t>CLUSTERING </a:t>
            </a:r>
          </a:p>
        </p:txBody>
      </p:sp>
      <p:sp>
        <p:nvSpPr>
          <p:cNvPr id="5" name="Isosceles Triangle 4"/>
          <p:cNvSpPr/>
          <p:nvPr/>
        </p:nvSpPr>
        <p:spPr>
          <a:xfrm rot="5400000">
            <a:off x="4072268" y="2700666"/>
            <a:ext cx="2060251" cy="317044"/>
          </a:xfrm>
          <a:prstGeom prst="triangle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email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189" t="12053" r="13748"/>
          <a:stretch/>
        </p:blipFill>
        <p:spPr>
          <a:xfrm>
            <a:off x="5915689" y="2708920"/>
            <a:ext cx="6372999" cy="4149080"/>
          </a:xfrm>
          <a:prstGeom prst="rect">
            <a:avLst/>
          </a:prstGeom>
          <a:effectLst>
            <a:glow rad="152400">
              <a:schemeClr val="bg1">
                <a:alpha val="74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77099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Supervised vs Unsupervised Learning</a:t>
            </a:r>
            <a:endParaRPr lang="en-ID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smtClean="0"/>
              <a:t>Supervised</a:t>
            </a:r>
          </a:p>
          <a:p>
            <a:pPr lvl="1"/>
            <a:r>
              <a:rPr lang="en-ID" smtClean="0"/>
              <a:t>Classification</a:t>
            </a:r>
          </a:p>
          <a:p>
            <a:pPr lvl="1"/>
            <a:r>
              <a:rPr lang="en-ID" smtClean="0"/>
              <a:t>Regression</a:t>
            </a:r>
          </a:p>
          <a:p>
            <a:r>
              <a:rPr lang="en-ID" smtClean="0"/>
              <a:t>Unsupervised</a:t>
            </a:r>
          </a:p>
          <a:p>
            <a:pPr lvl="1"/>
            <a:r>
              <a:rPr lang="en-ID" smtClean="0"/>
              <a:t>Clustering</a:t>
            </a:r>
          </a:p>
          <a:p>
            <a:pPr lvl="1"/>
            <a:r>
              <a:rPr lang="en-ID" smtClean="0"/>
              <a:t>Association</a:t>
            </a:r>
          </a:p>
          <a:p>
            <a:pPr lvl="1"/>
            <a:r>
              <a:rPr lang="en-ID" smtClean="0"/>
              <a:t>Dimension Reduction</a:t>
            </a:r>
            <a:endParaRPr lang="en-ID"/>
          </a:p>
        </p:txBody>
      </p:sp>
      <p:pic>
        <p:nvPicPr>
          <p:cNvPr id="6" name="Picture 2" descr="https://camo.githubusercontent.com/a537edffaf330adda5e556ddd87e5a61bd78914fac9120ada446594abae696a7/68747470733a2f2f692e766173336b2e72752f3777312e6a7067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39816" y="1628800"/>
            <a:ext cx="7021701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3699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smtClean="0"/>
              <a:t>Taksonomi AI</a:t>
            </a:r>
            <a:endParaRPr lang="en-ID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8298" y="1484784"/>
            <a:ext cx="9183403" cy="516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60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Pengantar</a:t>
            </a: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767408" y="1371600"/>
            <a:ext cx="11018192" cy="1121296"/>
          </a:xfrm>
        </p:spPr>
        <p:txBody>
          <a:bodyPr/>
          <a:lstStyle/>
          <a:p>
            <a:r>
              <a:rPr lang="en-US" altLang="en-US" sz="2400" smtClean="0"/>
              <a:t>Diberikan data profil pelanggan (customer), </a:t>
            </a:r>
            <a:r>
              <a:rPr lang="en-US" altLang="en-US" sz="2400" smtClean="0">
                <a:solidFill>
                  <a:srgbClr val="FF0000"/>
                </a:solidFill>
              </a:rPr>
              <a:t>bagaimana memilih data pelanggan</a:t>
            </a:r>
            <a:r>
              <a:rPr lang="en-US" altLang="en-US" sz="2400" smtClean="0"/>
              <a:t> yang potensial untuk ditawarkan produk tertentu?</a:t>
            </a:r>
          </a:p>
          <a:p>
            <a:endParaRPr lang="en-US" altLang="en-US" sz="24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416" y="2492896"/>
            <a:ext cx="7776864" cy="3697527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8976320" y="2492896"/>
            <a:ext cx="2809280" cy="1631216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Kita diminta untuk mengelompokkan data customer di samping, berdasarkan kesamaan profil pelanggan</a:t>
            </a:r>
            <a:endParaRPr lang="en-ID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8982425" y="4221088"/>
            <a:ext cx="2809280" cy="1411123"/>
            <a:chOff x="8982425" y="4221088"/>
            <a:chExt cx="2809280" cy="1411123"/>
          </a:xfrm>
        </p:grpSpPr>
        <p:sp>
          <p:nvSpPr>
            <p:cNvPr id="4" name="Down Arrow 3"/>
            <p:cNvSpPr/>
            <p:nvPr/>
          </p:nvSpPr>
          <p:spPr>
            <a:xfrm>
              <a:off x="10056924" y="4221088"/>
              <a:ext cx="648072" cy="360040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982425" y="4678104"/>
              <a:ext cx="2809280" cy="954107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2800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Customer Segmentation</a:t>
              </a:r>
              <a:endParaRPr lang="en-ID" sz="2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976320" y="5733256"/>
            <a:ext cx="2809280" cy="1008112"/>
            <a:chOff x="8976320" y="5733256"/>
            <a:chExt cx="2809280" cy="1008112"/>
          </a:xfrm>
        </p:grpSpPr>
        <p:sp>
          <p:nvSpPr>
            <p:cNvPr id="8" name="TextBox 7"/>
            <p:cNvSpPr txBox="1"/>
            <p:nvPr/>
          </p:nvSpPr>
          <p:spPr>
            <a:xfrm>
              <a:off x="8976320" y="6218148"/>
              <a:ext cx="2809280" cy="523220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D" sz="2800" smtClean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Clustering</a:t>
              </a:r>
              <a:endParaRPr lang="en-ID" sz="2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Down Arrow 8"/>
            <p:cNvSpPr/>
            <p:nvPr/>
          </p:nvSpPr>
          <p:spPr>
            <a:xfrm>
              <a:off x="10056440" y="5733256"/>
              <a:ext cx="648072" cy="360040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4007657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Pengantar</a:t>
            </a: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767408" y="1371600"/>
            <a:ext cx="11018192" cy="1121296"/>
          </a:xfrm>
        </p:spPr>
        <p:txBody>
          <a:bodyPr/>
          <a:lstStyle/>
          <a:p>
            <a:r>
              <a:rPr lang="en-US" altLang="en-US" sz="2400" smtClean="0"/>
              <a:t>Contoh hasil clustering / segmentasi pelanggan</a:t>
            </a:r>
          </a:p>
          <a:p>
            <a:endParaRPr lang="en-US" altLang="en-US" sz="2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2132856"/>
            <a:ext cx="8167968" cy="36004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8256240" y="2060848"/>
            <a:ext cx="1008112" cy="38164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TextBox 11"/>
          <p:cNvSpPr txBox="1"/>
          <p:nvPr/>
        </p:nvSpPr>
        <p:spPr>
          <a:xfrm>
            <a:off x="9382720" y="2060848"/>
            <a:ext cx="2402880" cy="1015663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ID" sz="200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Setiap pelanggan berhasil dikelompokkan</a:t>
            </a:r>
            <a:endParaRPr lang="en-ID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13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powerpoint-template-apr7">
  <a:themeElements>
    <a:clrScheme name="Office Theme 1">
      <a:dk1>
        <a:srgbClr val="17347D"/>
      </a:dk1>
      <a:lt1>
        <a:srgbClr val="FFFFFF"/>
      </a:lt1>
      <a:dk2>
        <a:srgbClr val="3366CC"/>
      </a:dk2>
      <a:lt2>
        <a:srgbClr val="DDDDDD"/>
      </a:lt2>
      <a:accent1>
        <a:srgbClr val="77B7E7"/>
      </a:accent1>
      <a:accent2>
        <a:srgbClr val="FF9900"/>
      </a:accent2>
      <a:accent3>
        <a:srgbClr val="FFFFFF"/>
      </a:accent3>
      <a:accent4>
        <a:srgbClr val="122B6A"/>
      </a:accent4>
      <a:accent5>
        <a:srgbClr val="BDD8F1"/>
      </a:accent5>
      <a:accent6>
        <a:srgbClr val="E78A00"/>
      </a:accent6>
      <a:hlink>
        <a:srgbClr val="9999FF"/>
      </a:hlink>
      <a:folHlink>
        <a:srgbClr val="969696"/>
      </a:folHlink>
    </a:clrScheme>
    <a:fontScheme name="Office Them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17347D"/>
        </a:dk1>
        <a:lt1>
          <a:srgbClr val="FFFFFF"/>
        </a:lt1>
        <a:dk2>
          <a:srgbClr val="3366CC"/>
        </a:dk2>
        <a:lt2>
          <a:srgbClr val="DDDDDD"/>
        </a:lt2>
        <a:accent1>
          <a:srgbClr val="77B7E7"/>
        </a:accent1>
        <a:accent2>
          <a:srgbClr val="FF9900"/>
        </a:accent2>
        <a:accent3>
          <a:srgbClr val="FFFFFF"/>
        </a:accent3>
        <a:accent4>
          <a:srgbClr val="122B6A"/>
        </a:accent4>
        <a:accent5>
          <a:srgbClr val="BDD8F1"/>
        </a:accent5>
        <a:accent6>
          <a:srgbClr val="E78A00"/>
        </a:accent6>
        <a:hlink>
          <a:srgbClr val="9999F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1B525F"/>
        </a:dk1>
        <a:lt1>
          <a:srgbClr val="FFFFFF"/>
        </a:lt1>
        <a:dk2>
          <a:srgbClr val="339966"/>
        </a:dk2>
        <a:lt2>
          <a:srgbClr val="DDDDDD"/>
        </a:lt2>
        <a:accent1>
          <a:srgbClr val="C5BA6B"/>
        </a:accent1>
        <a:accent2>
          <a:srgbClr val="669900"/>
        </a:accent2>
        <a:accent3>
          <a:srgbClr val="FFFFFF"/>
        </a:accent3>
        <a:accent4>
          <a:srgbClr val="154550"/>
        </a:accent4>
        <a:accent5>
          <a:srgbClr val="DFD9BA"/>
        </a:accent5>
        <a:accent6>
          <a:srgbClr val="5C8A00"/>
        </a:accent6>
        <a:hlink>
          <a:srgbClr val="E57C4D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191961"/>
        </a:dk1>
        <a:lt1>
          <a:srgbClr val="FFFFFF"/>
        </a:lt1>
        <a:dk2>
          <a:srgbClr val="5D4CDC"/>
        </a:dk2>
        <a:lt2>
          <a:srgbClr val="DDDDDD"/>
        </a:lt2>
        <a:accent1>
          <a:srgbClr val="31B36C"/>
        </a:accent1>
        <a:accent2>
          <a:srgbClr val="0099FF"/>
        </a:accent2>
        <a:accent3>
          <a:srgbClr val="FFFFFF"/>
        </a:accent3>
        <a:accent4>
          <a:srgbClr val="141452"/>
        </a:accent4>
        <a:accent5>
          <a:srgbClr val="ADD6BA"/>
        </a:accent5>
        <a:accent6>
          <a:srgbClr val="008AE7"/>
        </a:accent6>
        <a:hlink>
          <a:srgbClr val="A0963C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20411</TotalTime>
  <Words>1678</Words>
  <Application>Microsoft Office PowerPoint</Application>
  <PresentationFormat>Widescreen</PresentationFormat>
  <Paragraphs>709</Paragraphs>
  <Slides>37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51" baseType="lpstr">
      <vt:lpstr>Arial</vt:lpstr>
      <vt:lpstr>Bahnschrift SemiCondensed</vt:lpstr>
      <vt:lpstr>Bebas Neue Bold</vt:lpstr>
      <vt:lpstr>Bradley Hand ITC</vt:lpstr>
      <vt:lpstr>Calibri</vt:lpstr>
      <vt:lpstr>Cambria Math</vt:lpstr>
      <vt:lpstr>Courier New</vt:lpstr>
      <vt:lpstr>Tw Cen MT</vt:lpstr>
      <vt:lpstr>Tw Cen MT Condensed</vt:lpstr>
      <vt:lpstr>Verdana</vt:lpstr>
      <vt:lpstr>Wingdings</vt:lpstr>
      <vt:lpstr>Wingdings 3</vt:lpstr>
      <vt:lpstr>powerpoint-template-apr7</vt:lpstr>
      <vt:lpstr>Integral</vt:lpstr>
      <vt:lpstr>FAKULTAS TEKNOLOGI INFORMASI</vt:lpstr>
      <vt:lpstr>UNSUPERVISED LEARNING:  K-MEANS CLUSTERING</vt:lpstr>
      <vt:lpstr>Tujuan Pembelajaran</vt:lpstr>
      <vt:lpstr>Outline</vt:lpstr>
      <vt:lpstr>PowerPoint Presentation</vt:lpstr>
      <vt:lpstr>Supervised vs Unsupervised Learning</vt:lpstr>
      <vt:lpstr>Taksonomi AI</vt:lpstr>
      <vt:lpstr>Pengantar</vt:lpstr>
      <vt:lpstr>Pengantar</vt:lpstr>
      <vt:lpstr>Apa itu Clustering?</vt:lpstr>
      <vt:lpstr>Contoh Penerapan Clustering</vt:lpstr>
      <vt:lpstr>Penggunaan Algoritma Clustering</vt:lpstr>
      <vt:lpstr>Algoritma Clustering</vt:lpstr>
      <vt:lpstr>ALGORITMA K-MEANS</vt:lpstr>
      <vt:lpstr>K-Means Clustering</vt:lpstr>
      <vt:lpstr>K-Means Clustering: Similarity / Dissimilarity</vt:lpstr>
      <vt:lpstr>K-Means Clustering: Metode Perhitungan Similarity</vt:lpstr>
      <vt:lpstr>Langkah / Algoritma K-Means Clustering</vt:lpstr>
      <vt:lpstr>Ilustrasi Cara Kerja Algoritma K-Means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Contoh Kasus: Klasterisasi Pelanggan</vt:lpstr>
      <vt:lpstr>Optimasi Nilai k pada K-Means</vt:lpstr>
      <vt:lpstr>Optimasi Nilai k pada K-Means</vt:lpstr>
      <vt:lpstr>Penentuan Nilai k Terbaik dengan Metode Elbow</vt:lpstr>
      <vt:lpstr>Kesimpulan</vt:lpstr>
      <vt:lpstr>Kesimpulan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user</dc:creator>
  <cp:lastModifiedBy>Achmad Solichin</cp:lastModifiedBy>
  <cp:revision>683</cp:revision>
  <dcterms:created xsi:type="dcterms:W3CDTF">2011-05-21T14:11:58Z</dcterms:created>
  <dcterms:modified xsi:type="dcterms:W3CDTF">2021-12-15T15:52:21Z</dcterms:modified>
</cp:coreProperties>
</file>

<file path=docProps/thumbnail.jpeg>
</file>